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</p:sldIdLst>
  <p:sldSz cy="6858000" cx="12192000"/>
  <p:notesSz cx="6858000" cy="9144000"/>
  <p:embeddedFontLst>
    <p:embeddedFont>
      <p:font typeface="Play"/>
      <p:regular r:id="rId51"/>
      <p:bold r:id="rId52"/>
    </p:embeddedFont>
    <p:embeddedFont>
      <p:font typeface="Space Grotesk"/>
      <p:regular r:id="rId53"/>
      <p:bold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5" roundtripDataSignature="AMtx7miwWEa36snT3r6mW+AzQ8eoTyVb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Play-regular.fntdata"/><Relationship Id="rId50" Type="http://schemas.openxmlformats.org/officeDocument/2006/relationships/slide" Target="slides/slide46.xml"/><Relationship Id="rId53" Type="http://schemas.openxmlformats.org/officeDocument/2006/relationships/font" Target="fonts/SpaceGrotesk-regular.fntdata"/><Relationship Id="rId52" Type="http://schemas.openxmlformats.org/officeDocument/2006/relationships/font" Target="fonts/Play-bold.fntdata"/><Relationship Id="rId11" Type="http://schemas.openxmlformats.org/officeDocument/2006/relationships/slide" Target="slides/slide7.xml"/><Relationship Id="rId55" Type="http://customschemas.google.com/relationships/presentationmetadata" Target="metadata"/><Relationship Id="rId10" Type="http://schemas.openxmlformats.org/officeDocument/2006/relationships/slide" Target="slides/slide6.xml"/><Relationship Id="rId54" Type="http://schemas.openxmlformats.org/officeDocument/2006/relationships/font" Target="fonts/SpaceGrotesk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gif>
</file>

<file path=ppt/media/image20.png>
</file>

<file path=ppt/media/image21.gif>
</file>

<file path=ppt/media/image22.png>
</file>

<file path=ppt/media/image23.gif>
</file>

<file path=ppt/media/image24.png>
</file>

<file path=ppt/media/image25.gif>
</file>

<file path=ppt/media/image26.gif>
</file>

<file path=ppt/media/image27.gif>
</file>

<file path=ppt/media/image28.gif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jp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9b407a205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9b407a20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9b407a2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b9b407a20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b9b407a20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b9b407a205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b9f49548e7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b9f49548e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9b407a205_1_1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9b407a205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b9b407a205_1_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b9b407a205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b9f49548e7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b9f49548e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b9b407a205_1_1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b9b407a205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b9b407a205_1_1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b9b407a205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b9b407a205_1_1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b9b407a205_1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b9b407a205_1_1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b9b407a205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b9b407a205_1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b9b407a205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b9b407a205_1_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b9b407a205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b9b407a205_1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b9b407a205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b9b407a205_1_2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b9b407a205_1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b9b407a20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3b9b407a205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b9b407a205_1_2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b9b407a205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b9b407a20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3b9b407a205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9b407a205_1_1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9b407a205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b9f49548e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3b9f49548e7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b9f49548e7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b9f49548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b9b407a20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3b9b407a205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b9b407a20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b9b407a205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b9f49548e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b9f49548e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9b407a205_1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b9b407a205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9f49548e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9f49548e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6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3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2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4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3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3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4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4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3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5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8" name="Google Shape;28;p3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6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7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7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37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7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7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0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0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40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4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1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41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4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jp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3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32"/>
          <p:cNvSpPr/>
          <p:nvPr/>
        </p:nvSpPr>
        <p:spPr>
          <a:xfrm>
            <a:off x="60963" y="-4287"/>
            <a:ext cx="1207008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12" name="Google Shape;12;p32" title="2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youtube.com/watch?v=8r20d5sqVis" TargetMode="External"/><Relationship Id="rId4" Type="http://schemas.openxmlformats.org/officeDocument/2006/relationships/image" Target="../media/image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gif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8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8.gif"/><Relationship Id="rId4" Type="http://schemas.openxmlformats.org/officeDocument/2006/relationships/image" Target="../media/image25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3.gif"/><Relationship Id="rId4" Type="http://schemas.openxmlformats.org/officeDocument/2006/relationships/image" Target="../media/image26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ed0x00.github.io/posts/AD-History/" TargetMode="External"/><Relationship Id="rId4" Type="http://schemas.openxmlformats.org/officeDocument/2006/relationships/hyperlink" Target="https://github.com/infosecn1nja/AD-Attack-Defense" TargetMode="External"/><Relationship Id="rId5" Type="http://schemas.openxmlformats.org/officeDocument/2006/relationships/hyperlink" Target="https://thehackernews.com/2025/09/microsoft-patches-critical-entra-id.html" TargetMode="External"/><Relationship Id="rId6" Type="http://schemas.openxmlformats.org/officeDocument/2006/relationships/hyperlink" Target="https://www.cyber.gov.au/business-government/detecting-responding-to-threats/detecting-and-mitigating-active-directory-compromises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tryhackme.com/room/attacktivedirectory" TargetMode="External"/><Relationship Id="rId4" Type="http://schemas.openxmlformats.org/officeDocument/2006/relationships/hyperlink" Target="https://tryhackme.com/room/adbasicenumeration" TargetMode="External"/><Relationship Id="rId5" Type="http://schemas.openxmlformats.org/officeDocument/2006/relationships/hyperlink" Target="https://tryhackme.com/room/winadbasic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g3b9b407a205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001"/>
            <a:ext cx="12192000" cy="6781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Domain controller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7" name="Google Shape;137;p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Physical or virtual Server that is responsible for running AD DS</a:t>
            </a:r>
            <a:endParaRPr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It hosts a copy of the AD database, responds to login requests, validates credentials, and enforces policies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Replicates directory changes with other DCs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 domain can have multiple domain controllers (typically for redundancy and load balancing)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One of its many functionalities is to act as a DNS server, used for communication between devices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8" name="Google Shape;138;p9" title="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0675" y="4881825"/>
            <a:ext cx="1889126" cy="190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b9b407a205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OUs (Organisational Unit</a:t>
            </a:r>
            <a:r>
              <a:rPr lang="en-US"/>
              <a:t>/s)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" name="Google Shape;144;g3b9b407a205_0_0"/>
          <p:cNvSpPr txBox="1"/>
          <p:nvPr>
            <p:ph idx="1" type="body"/>
          </p:nvPr>
        </p:nvSpPr>
        <p:spPr>
          <a:xfrm>
            <a:off x="838200" y="1617500"/>
            <a:ext cx="10515600" cy="4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Container within a domain that is used to organise objects by hierarchy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They exist purely for delegation of administrative control, GPOs can be applied to them to enforce settings on the objects inside of them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OUs help logically </a:t>
            </a:r>
            <a:r>
              <a:rPr lang="en-US">
                <a:solidFill>
                  <a:schemeClr val="lt1"/>
                </a:solidFill>
              </a:rPr>
              <a:t>structure</a:t>
            </a:r>
            <a:r>
              <a:rPr lang="en-US">
                <a:solidFill>
                  <a:schemeClr val="lt1"/>
                </a:solidFill>
              </a:rPr>
              <a:t> objects within a single domain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Each OU can have its own GPO but they still belong to the same domain security boundary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9b407a205_0_4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Default Groups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0" name="Google Shape;150;g3b9b407a205_0_47"/>
          <p:cNvSpPr txBox="1"/>
          <p:nvPr>
            <p:ph idx="1" type="body"/>
          </p:nvPr>
        </p:nvSpPr>
        <p:spPr>
          <a:xfrm>
            <a:off x="838200" y="1617500"/>
            <a:ext cx="10515600" cy="4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Default groups are created automatically when a domain or forest is set up, providing built-in roles and permissions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Enterprise Administrators-full control over forest, forest root creator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Domain Administrators-full domain control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Domain Users-basic user rights, default user group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Domain Computers-default group all computers are in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lose up of a man in a suit and tie making a face . (provided by Tenor)" id="151" name="Google Shape;151;g3b9b407a205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2613" y="3649525"/>
            <a:ext cx="17811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9f49548e7_0_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Kerberos</a:t>
            </a:r>
            <a:endParaRPr/>
          </a:p>
        </p:txBody>
      </p:sp>
      <p:sp>
        <p:nvSpPr>
          <p:cNvPr id="157" name="Google Shape;157;g3b9f49548e7_0_3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lang="en-US">
                <a:solidFill>
                  <a:schemeClr val="lt1"/>
                </a:solidFill>
              </a:rPr>
              <a:t>Default authentication protocol that is designed to provide “secure” ticket-based logon without the need of </a:t>
            </a:r>
            <a:r>
              <a:rPr lang="en-US">
                <a:solidFill>
                  <a:schemeClr val="lt1"/>
                </a:solidFill>
              </a:rPr>
              <a:t>transmitting</a:t>
            </a:r>
            <a:r>
              <a:rPr lang="en-US">
                <a:solidFill>
                  <a:schemeClr val="lt1"/>
                </a:solidFill>
              </a:rPr>
              <a:t> plaintext passwords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lang="en-US">
                <a:solidFill>
                  <a:schemeClr val="lt1"/>
                </a:solidFill>
              </a:rPr>
              <a:t>Kerberos was </a:t>
            </a:r>
            <a:r>
              <a:rPr lang="en-US">
                <a:solidFill>
                  <a:schemeClr val="lt1"/>
                </a:solidFill>
              </a:rPr>
              <a:t>originally created by MIT in the 1970s, later integrating kerberos V5 into windows 2000 Active Directory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Some key components of Kerberos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b="1" lang="en-US">
                <a:solidFill>
                  <a:schemeClr val="lt1"/>
                </a:solidFill>
              </a:rPr>
              <a:t>KDC(Key Distribution Center): </a:t>
            </a:r>
            <a:r>
              <a:rPr lang="en-US">
                <a:solidFill>
                  <a:schemeClr val="lt1"/>
                </a:solidFill>
              </a:rPr>
              <a:t>Runs on DCs, handles ticket issuance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b="1" lang="en-US">
                <a:solidFill>
                  <a:schemeClr val="lt1"/>
                </a:solidFill>
              </a:rPr>
              <a:t>TGT(Ticket Granting Ticket): </a:t>
            </a:r>
            <a:r>
              <a:rPr lang="en-US">
                <a:solidFill>
                  <a:schemeClr val="lt1"/>
                </a:solidFill>
              </a:rPr>
              <a:t> proof of identity when requesting tickets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b="1" lang="en-US">
                <a:solidFill>
                  <a:schemeClr val="lt1"/>
                </a:solidFill>
              </a:rPr>
              <a:t>Service ticket: </a:t>
            </a:r>
            <a:r>
              <a:rPr lang="en-US">
                <a:solidFill>
                  <a:schemeClr val="lt1"/>
                </a:solidFill>
              </a:rPr>
              <a:t>Grants access to specific resources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b="1" lang="en-US">
                <a:solidFill>
                  <a:schemeClr val="lt1"/>
                </a:solidFill>
              </a:rPr>
              <a:t>PAC(Privileged Attribute Certificate):</a:t>
            </a:r>
            <a:r>
              <a:rPr lang="en-US">
                <a:solidFill>
                  <a:schemeClr val="lt1"/>
                </a:solidFill>
              </a:rPr>
              <a:t> Contains user’s group membership and privileges</a:t>
            </a:r>
            <a:endParaRPr>
              <a:solidFill>
                <a:schemeClr val="lt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9230"/>
              <a:buChar char="•"/>
            </a:pPr>
            <a:r>
              <a:rPr b="1" lang="en-US">
                <a:solidFill>
                  <a:schemeClr val="lt1"/>
                </a:solidFill>
              </a:rPr>
              <a:t>SPN(Service Principle Name)</a:t>
            </a:r>
            <a:r>
              <a:rPr lang="en-US">
                <a:solidFill>
                  <a:schemeClr val="lt1"/>
                </a:solidFill>
              </a:rPr>
              <a:t>: Unique Identifiers assigned when a service is installed or when a computer joins a domain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AD DS:		Domain service 					(2000)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AD LDS:	Lightweight Directory Service 	(2003, expanded in 2008)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AD CS:		Certificate Service 				(2003)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AD FS:		Federation Service				(2003, expanded in 2008)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AD RMS:	Rights Management Services 	(2003)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3b9b407a205_1_167" title="1_SYn1oKJTnsCdFR4v9AMZh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125" y="838200"/>
            <a:ext cx="9429750" cy="51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AD 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1934" lvl="0" marL="228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Server role in windows server that provides the directory service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Foundation, heart of AD, the basis for other AD service components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Stores information about objects 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Provides authentication (Kerberos, NTLM) and authorization (access control)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Manages domain hierarchies (forests, trees and OUs)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Replicates data across DCs for </a:t>
            </a:r>
            <a:r>
              <a:rPr lang="en-US">
                <a:solidFill>
                  <a:schemeClr val="lt1"/>
                </a:solidFill>
              </a:rPr>
              <a:t>centralised</a:t>
            </a:r>
            <a:r>
              <a:rPr lang="en-US">
                <a:solidFill>
                  <a:schemeClr val="lt1"/>
                </a:solidFill>
              </a:rPr>
              <a:t> network administration</a:t>
            </a:r>
            <a:endParaRPr/>
          </a:p>
          <a:p>
            <a:pPr indent="-241934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"/>
              <a:buChar char="•"/>
            </a:pPr>
            <a:r>
              <a:rPr lang="en-US">
                <a:solidFill>
                  <a:schemeClr val="lt1"/>
                </a:solidFill>
              </a:rPr>
              <a:t>Dominant component and is essential in windows-based enterprise networks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AD LDS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5"/>
          <p:cNvSpPr txBox="1"/>
          <p:nvPr>
            <p:ph idx="1" type="body"/>
          </p:nvPr>
        </p:nvSpPr>
        <p:spPr>
          <a:xfrm>
            <a:off x="838200" y="1690813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Was originally called ADAM (AD Application Mode)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Main purpose is to provide directory services without requiring domains or forests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Primarily communicates using LDAP, suitable for the integration of Linux systems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Provides a unified identity management solution in environments where different systems need to coexist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ground squirrel standing on its hind legs with the word adam written in white (provided by Tenor)" id="180" name="Google Shape;18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3725" y="4365525"/>
            <a:ext cx="2167200" cy="24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AD CS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6" name="Google Shape;186;p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Implements Public Key Infrastructure (PKI)</a:t>
            </a:r>
            <a:endParaRPr>
              <a:solidFill>
                <a:schemeClr val="lt1"/>
              </a:solidFill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Not a default part of AD</a:t>
            </a:r>
            <a:endParaRPr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Issues and manages digital certificates for: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S/MIME(Secure email)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VPN authentication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Smart card logon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SSL/TLS for intranets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Used to tie certificates to AD DS identities, enabling “secure” communication across enterprises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AD FS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Was introduced to provide Single-Sign-On (SSO) across organisational boundaries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Allows users to log in once with AD credentials and access external/cloud services without re-entering their passwords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Heavily optimized for windows environments, struggles to integrate into applications outside Microsoft’s absolute mess of an ecosystem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Useful for legacy systems, however, Azure AD supposedly provides less complexity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9b407a205_1_1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Announcements</a:t>
            </a:r>
            <a:endParaRPr/>
          </a:p>
        </p:txBody>
      </p:sp>
      <p:sp>
        <p:nvSpPr>
          <p:cNvPr id="92" name="Google Shape;92;g3b9b407a205_1_124"/>
          <p:cNvSpPr txBox="1"/>
          <p:nvPr>
            <p:ph idx="1" type="body"/>
          </p:nvPr>
        </p:nvSpPr>
        <p:spPr>
          <a:xfrm>
            <a:off x="838200" y="1690825"/>
            <a:ext cx="10955700" cy="456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  <a:p>
            <a:pPr indent="-393065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</a:rPr>
              <a:t>PwnEd7 Qualifiers upcoming (</a:t>
            </a:r>
            <a:r>
              <a:rPr lang="en-US" sz="2800">
                <a:solidFill>
                  <a:srgbClr val="E06666"/>
                </a:solidFill>
              </a:rPr>
              <a:t>Sat 7th Feb</a:t>
            </a:r>
            <a:r>
              <a:rPr lang="en-US" sz="2800">
                <a:solidFill>
                  <a:schemeClr val="lt1"/>
                </a:solidFill>
              </a:rPr>
              <a:t>)</a:t>
            </a:r>
            <a:endParaRPr sz="28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  <a:p>
            <a:pPr indent="-393065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</a:rPr>
              <a:t>Q-Zips W/C 25/01 (No later than W/C 11/02</a:t>
            </a:r>
            <a:endParaRPr sz="28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  <a:p>
            <a:pPr indent="-393065" lvl="0" marL="457200" rtl="0" algn="l">
              <a:spcBef>
                <a:spcPts val="1000"/>
              </a:spcBef>
              <a:spcAft>
                <a:spcPts val="0"/>
              </a:spcAft>
              <a:buClr>
                <a:srgbClr val="F1C232"/>
              </a:buClr>
              <a:buSzPct val="100000"/>
              <a:buChar char="•"/>
            </a:pPr>
            <a:r>
              <a:rPr lang="en-US" sz="2800">
                <a:solidFill>
                  <a:srgbClr val="F1C232"/>
                </a:solidFill>
              </a:rPr>
              <a:t>2026/2027 DMU Hackers Committee!</a:t>
            </a:r>
            <a:endParaRPr sz="2800">
              <a:solidFill>
                <a:srgbClr val="F1C232"/>
              </a:solidFill>
            </a:endParaRPr>
          </a:p>
          <a:p>
            <a:pPr indent="-393065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2800">
                <a:solidFill>
                  <a:srgbClr val="FFFFFF"/>
                </a:solidFill>
              </a:rPr>
              <a:t>Chairman</a:t>
            </a:r>
            <a:endParaRPr sz="2800">
              <a:solidFill>
                <a:srgbClr val="FFFFFF"/>
              </a:solidFill>
            </a:endParaRPr>
          </a:p>
          <a:p>
            <a:pPr indent="-393065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2800">
                <a:solidFill>
                  <a:srgbClr val="FFFFFF"/>
                </a:solidFill>
              </a:rPr>
              <a:t>Secretary</a:t>
            </a:r>
            <a:endParaRPr sz="2800">
              <a:solidFill>
                <a:srgbClr val="FFFFFF"/>
              </a:solidFill>
            </a:endParaRPr>
          </a:p>
          <a:p>
            <a:pPr indent="-393065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2800">
                <a:solidFill>
                  <a:srgbClr val="FFFFFF"/>
                </a:solidFill>
              </a:rPr>
              <a:t>Wellbeing Officer</a:t>
            </a:r>
            <a:endParaRPr sz="2800">
              <a:solidFill>
                <a:srgbClr val="FFFFFF"/>
              </a:solidFill>
            </a:endParaRPr>
          </a:p>
          <a:p>
            <a:pPr indent="-393065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2800">
                <a:solidFill>
                  <a:srgbClr val="FFFFFF"/>
                </a:solidFill>
              </a:rPr>
              <a:t>Treasurer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-393065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•"/>
            </a:pPr>
            <a:r>
              <a:rPr lang="en-US" sz="2800">
                <a:solidFill>
                  <a:srgbClr val="FFFFFF"/>
                </a:solidFill>
              </a:rPr>
              <a:t>5 minute talks (</a:t>
            </a:r>
            <a:r>
              <a:rPr lang="en-US" sz="2800">
                <a:solidFill>
                  <a:srgbClr val="F6B26B"/>
                </a:solidFill>
              </a:rPr>
              <a:t>12th Feb</a:t>
            </a:r>
            <a:r>
              <a:rPr lang="en-US" sz="2800">
                <a:solidFill>
                  <a:srgbClr val="FFFFFF"/>
                </a:solidFill>
              </a:rPr>
              <a:t>) [ </a:t>
            </a:r>
            <a:r>
              <a:rPr lang="en-US" sz="2800">
                <a:solidFill>
                  <a:srgbClr val="C9DAF8"/>
                </a:solidFill>
              </a:rPr>
              <a:t>1st week back after RW </a:t>
            </a:r>
            <a:r>
              <a:rPr lang="en-US" sz="2800">
                <a:solidFill>
                  <a:srgbClr val="FFFFFF"/>
                </a:solidFill>
              </a:rPr>
              <a:t>]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AD RMS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Now considered legacy, still exists in </a:t>
            </a:r>
            <a:r>
              <a:rPr lang="en-US">
                <a:solidFill>
                  <a:schemeClr val="lt1"/>
                </a:solidFill>
              </a:rPr>
              <a:t>windows</a:t>
            </a:r>
            <a:r>
              <a:rPr lang="en-US">
                <a:solidFill>
                  <a:schemeClr val="lt1"/>
                </a:solidFill>
              </a:rPr>
              <a:t> server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Was designed to protect sensitive information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Enforced usage policies directly on documents and emails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Uses encryption, certificates and authentication to control who can open, print, forward, or edit protected content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Replaced by Azure Right </a:t>
            </a:r>
            <a:r>
              <a:rPr lang="en-US">
                <a:solidFill>
                  <a:schemeClr val="lt1"/>
                </a:solidFill>
              </a:rPr>
              <a:t>Management</a:t>
            </a:r>
            <a:r>
              <a:rPr lang="en-US">
                <a:solidFill>
                  <a:schemeClr val="lt1"/>
                </a:solidFill>
              </a:rPr>
              <a:t> (now part of Microsoft Purview Information Protection) in 2016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b9f49548e7_0_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short</a:t>
            </a:r>
            <a:endParaRPr/>
          </a:p>
        </p:txBody>
      </p:sp>
      <p:sp>
        <p:nvSpPr>
          <p:cNvPr id="204" name="Google Shape;204;g3b9f49548e7_0_23"/>
          <p:cNvSpPr txBox="1"/>
          <p:nvPr>
            <p:ph idx="1" type="body"/>
          </p:nvPr>
        </p:nvSpPr>
        <p:spPr>
          <a:xfrm>
            <a:off x="838200" y="226207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E</a:t>
            </a:r>
            <a:r>
              <a:rPr lang="en-US">
                <a:solidFill>
                  <a:schemeClr val="lt1"/>
                </a:solidFill>
              </a:rPr>
              <a:t>ach of these AD components have been around since the dawn of time, some are legacy, but still heavily used globally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This is not an exhaustive list.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There are </a:t>
            </a:r>
            <a:r>
              <a:rPr lang="en-US" u="sng">
                <a:solidFill>
                  <a:schemeClr val="lt1"/>
                </a:solidFill>
              </a:rPr>
              <a:t>MANY</a:t>
            </a:r>
            <a:r>
              <a:rPr lang="en-US">
                <a:solidFill>
                  <a:schemeClr val="lt1"/>
                </a:solidFill>
              </a:rPr>
              <a:t> vulnerabilities across these components if misconfigured incorrectly, google is free!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artoon smiley face wearing sunglasses is giving a thumbs up (provided by Tenor)" id="205" name="Google Shape;205;g3b9f49548e7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5825" y="3769700"/>
            <a:ext cx="2917975" cy="29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“</a:t>
            </a:r>
            <a:r>
              <a:rPr lang="en-US">
                <a:solidFill>
                  <a:schemeClr val="lt1"/>
                </a:solidFill>
              </a:rPr>
              <a:t>If you stop at every dog that barks, you’ll never reach your final destination; and what that means is, if you stop at every dog, that barks… you will never reach your final destination. That is my favorite quote from the bible.”</a:t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- Our </a:t>
            </a:r>
            <a:r>
              <a:rPr lang="en-US">
                <a:solidFill>
                  <a:schemeClr val="lt1"/>
                </a:solidFill>
              </a:rPr>
              <a:t>glorious chairman after a bottle of malbec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3b9b407a205_1_178" title="Jordan McCann #jordan #jamesenglish #ukcrime #crimestories #ganglanduk #salfor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GPOs (Group Policy Obj</a:t>
            </a:r>
            <a:r>
              <a:rPr lang="en-US"/>
              <a:t>ects)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1" name="Google Shape;221;p1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Group Policy Objects, stored in AD database and in the SYSVOL folder on DCs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Set of rules that users and computers of a domain must conform to, e.g password policies, user access, deployment services etc…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Centrally manage and enforce configuration settings,security policies and user environments across a domain etc etc…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Scope, GPOs apply at different levels: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Local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Site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Domain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Organisational Unit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3b9b407a205_1_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11650133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3b9b407a205_1_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013" y="938062"/>
            <a:ext cx="7995974" cy="49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GPO Hierarchy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7" name="Google Shape;237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GPOs are linked to AD containers such as Sites, Domains, Organisational Units, the settings enforced apply to all objects within that container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General processing order: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Local -&gt; Site -&gt; Domain -&gt; OU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Rules: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Last applied wins (typically OU)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GPOs applied at higher levels flow down to lower ones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However, an OU can block Higher-level GPOs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>
                <a:solidFill>
                  <a:schemeClr val="lt1"/>
                </a:solidFill>
              </a:rPr>
              <a:t>A GPO can be enforced so its settings cannot be overridden by lower-level GPOs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ACLs (Access Control List/s)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3" name="Google Shape;243;p1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Kinda says it in the name, used to define who can access an object and what actions they can perform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Determines whether a user or process can read, write, modify, delete, or audit the project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Consist of Access Control Entities (identifiers, unique SIDs)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Discretionary access control list (allow or deny)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System access control list (defines which actions should be audited, e.g. logs failed read/write attempts by a certain group)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b9b407a205_1_15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g3b9b407a205_1_150" title="Active-Directory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663" y="203763"/>
            <a:ext cx="10140676" cy="645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3b9b407a205_1_116" title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NTLM Relay</a:t>
            </a:r>
            <a:r>
              <a:rPr lang="en-US"/>
              <a:t> Attack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2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A victim tries to authenticate to a malicious server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The NTLM challenge/response is captured by the attacker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The attacker relays it to a legitimate server/service which is then accepted, granting access as the </a:t>
            </a:r>
            <a:r>
              <a:rPr lang="en-US">
                <a:solidFill>
                  <a:schemeClr val="lt1"/>
                </a:solidFill>
              </a:rPr>
              <a:t>victim</a:t>
            </a:r>
            <a:r>
              <a:rPr lang="en-US">
                <a:solidFill>
                  <a:schemeClr val="lt1"/>
                </a:solidFill>
              </a:rPr>
              <a:t> machine/user without needing a password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Pass the Hash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1" name="Google Shape;261;p1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Authenticating with a users password hash instead of knowing the password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PtH attacks exploit the NTLM authentication protocol, as it uses a challenge-response mechanism where a user’s password hash (NT Hash) is used to encrypt a server-issued ‘challenge’. </a:t>
            </a:r>
            <a:endParaRPr>
              <a:solidFill>
                <a:schemeClr val="lt1"/>
              </a:solidFill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Both NTLMv1 and NTLMv2 are vulnerable to PtH attacks</a:t>
            </a:r>
            <a:endParaRPr>
              <a:solidFill>
                <a:schemeClr val="lt1"/>
              </a:solidFill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Best mitigation? disable NTLM </a:t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b9b407a205_1_19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g3b9b407a205_1_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3" y="573000"/>
            <a:ext cx="12025275" cy="57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Kerberoasting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3" name="Google Shape;273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In AD, service accounts often have Service </a:t>
            </a:r>
            <a:r>
              <a:rPr lang="en-US">
                <a:solidFill>
                  <a:schemeClr val="lt1"/>
                </a:solidFill>
              </a:rPr>
              <a:t>Principal</a:t>
            </a:r>
            <a:r>
              <a:rPr lang="en-US">
                <a:solidFill>
                  <a:schemeClr val="lt1"/>
                </a:solidFill>
              </a:rPr>
              <a:t> Names (SPNs) registered so that Kerberos can issue tickets for them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Targeting Kerberos ticket granting service, when a user requests access to a service, the DC issues a Kerberos TGS ticket encrypted with the service accounts password hash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Attackers can request these tickets for any service account that they can see, without needing elevated privileges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Once obtained, the tickets can be brute forced to recover the password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3b9b407a205_1_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250" y="152400"/>
            <a:ext cx="7947498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Pass the ticket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1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Attacker steals valid Kerberos tickets from memory and reuses them on another system without the need of a password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 unlike kerberoasting, which cracks the tickets offline in order to actually get the password, PtT directly uses valid stolen tickets to impersonate the user on another system.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g3b9b407a205_1_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59" y="0"/>
            <a:ext cx="11838092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b9b407a205_0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Golden Ticket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5" name="Google Shape;295;g3b9b407a205_0_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forging</a:t>
            </a:r>
            <a:r>
              <a:rPr lang="en-US">
                <a:solidFill>
                  <a:schemeClr val="lt1"/>
                </a:solidFill>
              </a:rPr>
              <a:t> counterfeit authentication tickets, enabling </a:t>
            </a:r>
            <a:r>
              <a:rPr lang="en-US" u="sng">
                <a:solidFill>
                  <a:schemeClr val="lt1"/>
                </a:solidFill>
              </a:rPr>
              <a:t>full domain access</a:t>
            </a:r>
            <a:r>
              <a:rPr lang="en-US">
                <a:solidFill>
                  <a:schemeClr val="lt1"/>
                </a:solidFill>
              </a:rPr>
              <a:t>, hard to notice and can persist for weeks or months before being noticed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Uses KRBTGT accounts hash(domains root kerberos key), attacker creates their own tickets from scratch with total control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 Once again exploits weaknesses in the Kerberos authentication protocol, typically linked to mimikatz</a:t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red ticket with a yellow mtv logo on it (provided by Tenor)" id="296" name="Google Shape;296;g3b9b407a205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6150" y="4730471"/>
            <a:ext cx="3161800" cy="201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g3b9b407a205_1_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863" y="152400"/>
            <a:ext cx="9718287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b9b407a205_0_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Common Audit Event ID logs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7" name="Google Shape;307;g3b9b407a205_0_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User Account Management:	4720 (created), 4726 (deleted), 4740 (locked out)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Computer Account Management:	4741 (created), 4730 (deleted)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Group Management:	4728 (member added), 4730 (group deleted)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Logon Events:	4624 (successful), 4625 (Failed)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Many many many more  logs …….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artoon drawing of a tree stump with big blue eyes (provided by Tenor)" id="308" name="Google Shape;308;g3b9b407a205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9275" y="4418375"/>
            <a:ext cx="1832425" cy="22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3b9b407a205_1_157" title="1_Gc3_4KYwMGX_aANx77bX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500" y="1071563"/>
            <a:ext cx="5715000" cy="47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14" name="Google Shape;3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25" y="0"/>
            <a:ext cx="10896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Mimikatz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2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open source “security research tool” developed in 2011, used to highlight security flaws in authentication mechanisms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allows attackers to </a:t>
            </a:r>
            <a:r>
              <a:rPr lang="en-US">
                <a:solidFill>
                  <a:schemeClr val="lt1"/>
                </a:solidFill>
              </a:rPr>
              <a:t>extract</a:t>
            </a:r>
            <a:r>
              <a:rPr lang="en-US">
                <a:solidFill>
                  <a:schemeClr val="lt1"/>
                </a:solidFill>
              </a:rPr>
              <a:t> credentials, including password hashes, Kerberos tickets, and NTLM hashes, which are then used in PtH and ticket forging attacks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lose up of a cat 's face on a white background (provided by Tenor)"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0650" y="5540650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b9f49548e7_0_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Bloodhound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7" name="Google Shape;327;g3b9f49548e7_0_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maps out AD objects (users, groups, computers)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accesses and queries relationships in order to </a:t>
            </a:r>
            <a:r>
              <a:rPr lang="en-US">
                <a:solidFill>
                  <a:schemeClr val="lt1"/>
                </a:solidFill>
              </a:rPr>
              <a:t>identify</a:t>
            </a:r>
            <a:r>
              <a:rPr lang="en-US">
                <a:solidFill>
                  <a:schemeClr val="lt1"/>
                </a:solidFill>
              </a:rPr>
              <a:t> potential </a:t>
            </a:r>
            <a:r>
              <a:rPr lang="en-US">
                <a:solidFill>
                  <a:schemeClr val="lt1"/>
                </a:solidFill>
              </a:rPr>
              <a:t>lateral</a:t>
            </a:r>
            <a:r>
              <a:rPr lang="en-US">
                <a:solidFill>
                  <a:schemeClr val="lt1"/>
                </a:solidFill>
              </a:rPr>
              <a:t> movement and privesc paths that a potential adversary could exploit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used to </a:t>
            </a:r>
            <a:r>
              <a:rPr lang="en-US">
                <a:solidFill>
                  <a:schemeClr val="lt1"/>
                </a:solidFill>
              </a:rPr>
              <a:t>proactively</a:t>
            </a:r>
            <a:r>
              <a:rPr lang="en-US">
                <a:solidFill>
                  <a:schemeClr val="lt1"/>
                </a:solidFill>
              </a:rPr>
              <a:t> detect and remediate risks, </a:t>
            </a:r>
            <a:r>
              <a:rPr lang="en-US">
                <a:solidFill>
                  <a:schemeClr val="lt1"/>
                </a:solidFill>
              </a:rPr>
              <a:t>simulate attacks and find exploitable misconfigurations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helps defensively eliminate exploitable paths within AD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lose up of a brown and white dog 's face with a white background (provided by Tenor)" id="328" name="Google Shape;328;g3b9f49548e7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1641" y="5296200"/>
            <a:ext cx="1238575" cy="1431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dog with its mouth open (provided by Tenor)" id="329" name="Google Shape;329;g3b9f49548e7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875" y="5660525"/>
            <a:ext cx="10668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b9f49548e7_0_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g3b9f49548e7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752" y="428348"/>
            <a:ext cx="9296149" cy="60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b9b407a205_0_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Conclusion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1" name="Google Shape;341;g3b9b407a205_0_34"/>
          <p:cNvSpPr txBox="1"/>
          <p:nvPr>
            <p:ph idx="1" type="body"/>
          </p:nvPr>
        </p:nvSpPr>
        <p:spPr>
          <a:xfrm>
            <a:off x="838200" y="140327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Windows security is…… questionable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this is just the tip of the iceberg, AD is so vast and complex and is riddled with vulnerabilities/ absolute stupidity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I strongly suggest going down the rabbit hole and having a read in your spare time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Confused?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homer simpson with a monkey in his head (provided by Tenor)" id="342" name="Google Shape;342;g3b9b407a205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1357" y="4108738"/>
            <a:ext cx="2857500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oy minion is sitting on the ground in the dark . (provided by Tenor)" id="343" name="Google Shape;343;g3b9b407a205_0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2607" y="4108750"/>
            <a:ext cx="26670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b9b407a205_0_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/>
              <a:t>Useful resources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9" name="Google Shape;349;g3b9b407a205_0_2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https://ed0x00.github.io/posts/AD-History/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GitHub - infosecn1nja/AD-Attack-Defense: Attack and defend active directory using modern post exploitation adversary tradecraft activity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Microsoft Patches Critical Entra ID Flaw Enabling Global Admin Impersonation Across Tenants</a:t>
            </a:r>
            <a:endParaRPr sz="4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6"/>
              </a:rPr>
              <a:t>Detecting and mitigating Active Directory compromises | Cyber.gov.au</a:t>
            </a:r>
            <a:endParaRPr sz="5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b9f49548e7_0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Todays </a:t>
            </a:r>
            <a:r>
              <a:rPr lang="en-US"/>
              <a:t>practical (s)</a:t>
            </a:r>
            <a:endParaRPr/>
          </a:p>
        </p:txBody>
      </p:sp>
      <p:sp>
        <p:nvSpPr>
          <p:cNvPr id="355" name="Google Shape;355;g3b9f49548e7_0_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0000"/>
                </a:solidFill>
              </a:rPr>
              <a:t>HARD</a:t>
            </a: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https://tryhackme.com/room/attacktivedirectory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1C232"/>
                </a:solidFill>
              </a:rPr>
              <a:t>MEDIUM</a:t>
            </a:r>
            <a:r>
              <a:rPr lang="en-US">
                <a:solidFill>
                  <a:schemeClr val="lt1"/>
                </a:solidFill>
              </a:rPr>
              <a:t>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https://tryhackme.com/room/adbasicenumeration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93C47D"/>
                </a:solidFill>
              </a:rPr>
              <a:t>EASY</a:t>
            </a:r>
            <a:r>
              <a:rPr lang="en-US">
                <a:solidFill>
                  <a:schemeClr val="lt1"/>
                </a:solidFill>
              </a:rPr>
              <a:t>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https://tryhackme.com/room/winadbasics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I would also recommend adding your machine IP to /etc/hosts file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-US">
                <a:solidFill>
                  <a:schemeClr val="lt1"/>
                </a:solidFill>
              </a:rPr>
              <a:t>sudo nano /etc/hosts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AutoNum type="arabicPeriod"/>
            </a:pPr>
            <a:r>
              <a:rPr lang="en-US">
                <a:solidFill>
                  <a:srgbClr val="CC0000"/>
                </a:solidFill>
              </a:rPr>
              <a:t>10.10.10.10			ad.thm</a:t>
            </a:r>
            <a:endParaRPr>
              <a:solidFill>
                <a:srgbClr val="CC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-US">
                <a:solidFill>
                  <a:schemeClr val="lt1"/>
                </a:solidFill>
              </a:rPr>
              <a:t>CTRL + X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is Active Directory?</a:t>
            </a:r>
            <a:endParaRPr/>
          </a:p>
        </p:txBody>
      </p:sp>
      <p:sp>
        <p:nvSpPr>
          <p:cNvPr id="108" name="Google Shape;108;p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15900" lvl="0" marL="228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>
                <a:solidFill>
                  <a:schemeClr val="lt1"/>
                </a:solidFill>
              </a:rPr>
              <a:t>Microsoft debuted AD in 1999, was released in 2000</a:t>
            </a:r>
            <a:endParaRPr/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>
                <a:solidFill>
                  <a:schemeClr val="lt1"/>
                </a:solidFill>
              </a:rPr>
              <a:t>Designed as a system for storing and supplying directory data to devices on networks</a:t>
            </a:r>
            <a:endParaRPr/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>
                <a:solidFill>
                  <a:schemeClr val="lt1"/>
                </a:solidFill>
              </a:rPr>
              <a:t>Originally started as one service (AD DS)</a:t>
            </a:r>
            <a:endParaRPr/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>
                <a:solidFill>
                  <a:schemeClr val="lt1"/>
                </a:solidFill>
              </a:rPr>
              <a:t>Organises users devices into forests, trees and domains, storing user information such as usernames, passwords, phone numbers etc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9" name="Google Shape;109;p1" title="fs_sito_img_activedirectory-p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0525" y="4651849"/>
            <a:ext cx="2545699" cy="21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3b9b407a205_1_134" title="1_NdU4kfgwv6vgWRmsCZ1BX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150" y="152400"/>
            <a:ext cx="9065693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 txBox="1"/>
          <p:nvPr>
            <p:ph idx="1" type="body"/>
          </p:nvPr>
        </p:nvSpPr>
        <p:spPr>
          <a:xfrm>
            <a:off x="838200" y="2007450"/>
            <a:ext cx="10515600" cy="28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Approximately 90% of global Fortune 1000 companies rely on AD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Gaining unauthorised access to a high-privileged AD account gains the “keys to the kingdom”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Essentially most businesses run AD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 u="sng">
                <a:solidFill>
                  <a:schemeClr val="lt1"/>
                </a:solidFill>
              </a:rPr>
              <a:t>AD can be extremely vulnerable</a:t>
            </a:r>
            <a:r>
              <a:rPr lang="en-US">
                <a:solidFill>
                  <a:schemeClr val="lt1"/>
                </a:solidFill>
              </a:rPr>
              <a:t>, largely due to misconfiguration and its complexity to manage and secure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0" name="Google Shape;120;p2" title="Windows-Server-Active-Director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4175" y="5080975"/>
            <a:ext cx="1696993" cy="17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3b9f49548e7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8825"/>
            <a:ext cx="11887201" cy="641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Domains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Logical grouping of objects (users,departments,groups blah blah blah) that share a common directory database and policies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Can be part of a larger forest,  sharing </a:t>
            </a:r>
            <a:r>
              <a:rPr lang="en-US">
                <a:solidFill>
                  <a:schemeClr val="lt1"/>
                </a:solidFill>
              </a:rPr>
              <a:t>common</a:t>
            </a:r>
            <a:r>
              <a:rPr lang="en-US">
                <a:solidFill>
                  <a:schemeClr val="lt1"/>
                </a:solidFill>
              </a:rPr>
              <a:t> schema and trust relationships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Used to separate organisations (mainly large) so that they can be manageable security boundaries 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Communication within domains usually take place via SMB and LDAP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2026-01-19T12:57:19Z</dcterms:created>
  <dc:creator>charlie Burrows</dc:creator>
</cp:coreProperties>
</file>